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65" r:id="rId5"/>
    <p:sldId id="258" r:id="rId6"/>
    <p:sldId id="259" r:id="rId7"/>
    <p:sldId id="266" r:id="rId8"/>
    <p:sldId id="260" r:id="rId9"/>
    <p:sldId id="261" r:id="rId10"/>
    <p:sldId id="262" r:id="rId11"/>
    <p:sldId id="267" r:id="rId12"/>
    <p:sldId id="268" r:id="rId13"/>
    <p:sldId id="263" r:id="rId14"/>
    <p:sldId id="26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1722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F4A31B-495A-457C-B1F7-EC5F3AD5DE99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17BBCC-4742-401E-A91E-00B66076B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4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0549F-2819-40B1-A076-E10875568F9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FE93C-3F32-4DF8-B7E3-973B64BF0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1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Management as a project manager includes both positive and negative outcomes.</a:t>
            </a:r>
          </a:p>
          <a:p>
            <a:endParaRPr lang="en-US" dirty="0"/>
          </a:p>
          <a:p>
            <a:r>
              <a:rPr lang="en-US" dirty="0" smtClean="0"/>
              <a:t>Use of expected values </a:t>
            </a:r>
          </a:p>
          <a:p>
            <a:endParaRPr lang="en-US" dirty="0"/>
          </a:p>
          <a:p>
            <a:r>
              <a:rPr lang="en-US" dirty="0" smtClean="0"/>
              <a:t>Comparison of expected values between possible treatments</a:t>
            </a:r>
          </a:p>
          <a:p>
            <a:endParaRPr lang="en-US" dirty="0"/>
          </a:p>
          <a:p>
            <a:r>
              <a:rPr lang="en-US" dirty="0" smtClean="0"/>
              <a:t>Complex system theory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9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String of A to B to C to… versus a road map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Accident on one of two roads out of my neighborhood= no big deal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Accident on both roads out of my neighborhood = big deal for me but 	not rest of city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 pot hole on the beltway = massive delays for thousands of people with 	wide spread impact on other roads</a:t>
            </a:r>
          </a:p>
          <a:p>
            <a:endParaRPr lang="en-US" dirty="0"/>
          </a:p>
          <a:p>
            <a:r>
              <a:rPr lang="en-US" dirty="0" smtClean="0"/>
              <a:t>Our nervous system and even our entire body is a complex system.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what happens in 1 part of system has unknown impact on system in total</a:t>
            </a:r>
          </a:p>
          <a:p>
            <a:endParaRPr lang="en-US" dirty="0"/>
          </a:p>
          <a:p>
            <a:r>
              <a:rPr lang="en-US" dirty="0" smtClean="0"/>
              <a:t>	Systems tend to isolate problem areas to reduce impact</a:t>
            </a:r>
          </a:p>
          <a:p>
            <a:endParaRPr lang="en-US" dirty="0"/>
          </a:p>
          <a:p>
            <a:r>
              <a:rPr lang="en-US" dirty="0" smtClean="0"/>
              <a:t>What are we measuring?  Ability to think, to go to the bathroom unassisted, button a shirt? </a:t>
            </a:r>
            <a:endParaRPr lang="en-US" dirty="0"/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When we assign a risk, do we really understand the numbers we use and what the impact to the entire system of the individual may be?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8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FDA approves and doc proscribe</a:t>
            </a:r>
          </a:p>
          <a:p>
            <a:endParaRPr lang="en-US" dirty="0"/>
          </a:p>
          <a:p>
            <a:r>
              <a:rPr lang="en-US" dirty="0" smtClean="0"/>
              <a:t>Patients pass ultimate judgement.  The question is whether they are given the tools and options to make informed decisions.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24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4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4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to disclose when talking about medicine.</a:t>
            </a:r>
          </a:p>
          <a:p>
            <a:endParaRPr lang="en-US" dirty="0"/>
          </a:p>
          <a:p>
            <a:r>
              <a:rPr lang="en-US" dirty="0" smtClean="0"/>
              <a:t>No such disclosures for Census or Patients like me. </a:t>
            </a:r>
          </a:p>
          <a:p>
            <a:endParaRPr lang="en-US" dirty="0"/>
          </a:p>
          <a:p>
            <a:r>
              <a:rPr lang="en-US" dirty="0" smtClean="0"/>
              <a:t>Presentation is from me not the organization to which I belong.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25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Depending on time, can go into the difficulty finding a “good doctor.” </a:t>
            </a:r>
          </a:p>
          <a:p>
            <a:r>
              <a:rPr lang="en-US" dirty="0"/>
              <a:t>	</a:t>
            </a:r>
            <a:r>
              <a:rPr lang="en-US" dirty="0" smtClean="0"/>
              <a:t>- often decision based on our predetermined desired treatments</a:t>
            </a:r>
          </a:p>
          <a:p>
            <a:endParaRPr lang="en-US" dirty="0"/>
          </a:p>
          <a:p>
            <a:r>
              <a:rPr lang="en-US" dirty="0" smtClean="0"/>
              <a:t>Most blindly trust their doctor and don’t know what questions to ask.</a:t>
            </a:r>
          </a:p>
          <a:p>
            <a:r>
              <a:rPr lang="en-US" dirty="0"/>
              <a:t>	</a:t>
            </a:r>
            <a:r>
              <a:rPr lang="en-US" dirty="0" smtClean="0"/>
              <a:t>“What does a good outcome look like for me?”</a:t>
            </a:r>
          </a:p>
          <a:p>
            <a:endParaRPr lang="en-US" dirty="0"/>
          </a:p>
          <a:p>
            <a:r>
              <a:rPr lang="en-US" dirty="0" smtClean="0"/>
              <a:t>Play the odds</a:t>
            </a:r>
          </a:p>
          <a:p>
            <a:r>
              <a:rPr lang="en-US" dirty="0"/>
              <a:t>	</a:t>
            </a:r>
            <a:r>
              <a:rPr lang="en-US" dirty="0" smtClean="0"/>
              <a:t>Presumes a knowledge base of options and their relative risks, good and 	bad.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77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Relationship between 1 and 3 is the same as the relationship between 3 and 9.</a:t>
            </a:r>
          </a:p>
          <a:p>
            <a:endParaRPr lang="en-US" dirty="0"/>
          </a:p>
          <a:p>
            <a:r>
              <a:rPr lang="en-US" dirty="0" smtClean="0"/>
              <a:t>We teach sequentially counting from infancy, but our mind not initially set up to think that way</a:t>
            </a:r>
          </a:p>
          <a:p>
            <a:r>
              <a:rPr lang="en-US" dirty="0"/>
              <a:t>	</a:t>
            </a:r>
            <a:r>
              <a:rPr lang="en-US" dirty="0" smtClean="0"/>
              <a:t>-toddlers and people from cultures who don’t “count” say three</a:t>
            </a:r>
          </a:p>
          <a:p>
            <a:endParaRPr lang="en-US" dirty="0"/>
          </a:p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2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Baby study: trucks…trucks…trucks…trucks…what?</a:t>
            </a:r>
          </a:p>
          <a:p>
            <a:endParaRPr lang="en-US" dirty="0"/>
          </a:p>
          <a:p>
            <a:r>
              <a:rPr lang="en-US" dirty="0" smtClean="0"/>
              <a:t>Lions- Protect the family, “I killed a lion” example:  </a:t>
            </a:r>
          </a:p>
          <a:p>
            <a:r>
              <a:rPr lang="en-US" dirty="0"/>
              <a:t>	</a:t>
            </a:r>
            <a:r>
              <a:rPr lang="en-US" dirty="0" smtClean="0"/>
              <a:t>“Woohoo.  I killed the lion” </a:t>
            </a:r>
          </a:p>
          <a:p>
            <a:r>
              <a:rPr lang="en-US" dirty="0"/>
              <a:t>	</a:t>
            </a:r>
            <a:r>
              <a:rPr lang="en-US" dirty="0" smtClean="0"/>
              <a:t>“Woohoo.  I killed one of the two lions.  If I can do it again, we are safe!”</a:t>
            </a:r>
          </a:p>
          <a:p>
            <a:r>
              <a:rPr lang="en-US" dirty="0"/>
              <a:t>	</a:t>
            </a:r>
            <a:r>
              <a:rPr lang="en-US" dirty="0" smtClean="0"/>
              <a:t>“Well, that’s one lion down but we aren’t even close to safe.”</a:t>
            </a:r>
          </a:p>
          <a:p>
            <a:endParaRPr lang="en-US" dirty="0" smtClean="0"/>
          </a:p>
          <a:p>
            <a:r>
              <a:rPr lang="en-US" dirty="0" smtClean="0"/>
              <a:t>Perception: Did everyone go out and buy a new TV when the signal was a little better?	-How much better did HD </a:t>
            </a:r>
            <a:r>
              <a:rPr lang="en-US" dirty="0" err="1" smtClean="0"/>
              <a:t>tv</a:t>
            </a:r>
            <a:r>
              <a:rPr lang="en-US" dirty="0" smtClean="0"/>
              <a:t> have to be before anyone noticed?</a:t>
            </a:r>
          </a:p>
          <a:p>
            <a:r>
              <a:rPr lang="en-US" dirty="0"/>
              <a:t>	</a:t>
            </a:r>
            <a:r>
              <a:rPr lang="en-US" dirty="0" smtClean="0"/>
              <a:t>Decibels – the logarithmic  measure we use for how loud something is  </a:t>
            </a:r>
          </a:p>
          <a:p>
            <a:r>
              <a:rPr lang="en-US" dirty="0"/>
              <a:t>	</a:t>
            </a:r>
            <a:r>
              <a:rPr lang="en-US" dirty="0" smtClean="0"/>
              <a:t>Richter scale for earthquakes is another logarithmic measurement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0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 ten versus base one hundred</a:t>
            </a:r>
          </a:p>
          <a:p>
            <a:r>
              <a:rPr lang="en-US" dirty="0"/>
              <a:t>	</a:t>
            </a:r>
            <a:r>
              <a:rPr lang="en-US" dirty="0" smtClean="0"/>
              <a:t>TWO HUNDRED million = two hundred of this great big thing we call millions</a:t>
            </a:r>
          </a:p>
          <a:p>
            <a:endParaRPr lang="en-US" dirty="0"/>
          </a:p>
          <a:p>
            <a:r>
              <a:rPr lang="en-US" dirty="0" smtClean="0"/>
              <a:t>On the second slide, if you had to think for a minute  to realize the second and third were the same, you understand the delay our mind has in realizing and internalizing scale.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68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change- how we most often report big economic numbers.  Trend more important in decision making most of the time</a:t>
            </a:r>
          </a:p>
          <a:p>
            <a:r>
              <a:rPr lang="en-US" dirty="0"/>
              <a:t>	</a:t>
            </a:r>
            <a:r>
              <a:rPr lang="en-US" dirty="0" smtClean="0"/>
              <a:t>- Wife’s question about “What happens if stock market goes to zero?”</a:t>
            </a:r>
          </a:p>
          <a:p>
            <a:r>
              <a:rPr lang="en-US" dirty="0"/>
              <a:t>	</a:t>
            </a:r>
            <a:r>
              <a:rPr lang="en-US" dirty="0" smtClean="0"/>
              <a:t>shows the limitation of understanding about trend versus absolute 	values of what is being measured.</a:t>
            </a:r>
          </a:p>
          <a:p>
            <a:endParaRPr lang="en-US" dirty="0"/>
          </a:p>
          <a:p>
            <a:r>
              <a:rPr lang="en-US" dirty="0" smtClean="0"/>
              <a:t>Comparison:</a:t>
            </a:r>
          </a:p>
          <a:p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Tyasbri</a:t>
            </a:r>
            <a:r>
              <a:rPr lang="en-US" dirty="0" smtClean="0"/>
              <a:t> risk of infection reported to me at different times from 1 in 300 	to one in 1,200.</a:t>
            </a:r>
          </a:p>
          <a:p>
            <a:r>
              <a:rPr lang="en-US" dirty="0"/>
              <a:t>	</a:t>
            </a:r>
            <a:r>
              <a:rPr lang="en-US" dirty="0" smtClean="0"/>
              <a:t>- the same to me because all better odds than the 1 in 200 mortality rate 	for chemo a cancer patient making decisions based on an actuarial chart 	would take.</a:t>
            </a:r>
          </a:p>
          <a:p>
            <a:endParaRPr lang="en-US" dirty="0"/>
          </a:p>
          <a:p>
            <a:r>
              <a:rPr lang="en-US" dirty="0" smtClean="0"/>
              <a:t>Tysabri positive risks</a:t>
            </a:r>
          </a:p>
          <a:p>
            <a:r>
              <a:rPr lang="en-US" dirty="0"/>
              <a:t>	</a:t>
            </a:r>
            <a:r>
              <a:rPr lang="en-US" dirty="0" smtClean="0"/>
              <a:t>- 30% reduction in flares for other DMD’s compared to 80 to 90% for 	Tysabri (different numbers used in different studies, all much greater 	than 30%</a:t>
            </a:r>
          </a:p>
          <a:p>
            <a:r>
              <a:rPr lang="en-US" dirty="0"/>
              <a:t>	</a:t>
            </a:r>
            <a:r>
              <a:rPr lang="en-US" dirty="0" smtClean="0"/>
              <a:t>- Only DMD showing a reduction in symptom progression at the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8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Negative outcomes:</a:t>
            </a:r>
          </a:p>
          <a:p>
            <a:r>
              <a:rPr lang="en-US" dirty="0"/>
              <a:t>	</a:t>
            </a:r>
            <a:r>
              <a:rPr lang="en-US" dirty="0" smtClean="0"/>
              <a:t>- Is going blind as a sensation of cold feet (my first symptom)? Both 	could be result of flare</a:t>
            </a:r>
          </a:p>
          <a:p>
            <a:r>
              <a:rPr lang="en-US" dirty="0"/>
              <a:t>	</a:t>
            </a:r>
            <a:r>
              <a:rPr lang="en-US" dirty="0" smtClean="0"/>
              <a:t>- Is a spot on the MRI reading that leads to no symptom progression a 	truly “negative outcome?”</a:t>
            </a:r>
          </a:p>
          <a:p>
            <a:r>
              <a:rPr lang="en-US" dirty="0"/>
              <a:t>	</a:t>
            </a:r>
            <a:r>
              <a:rPr lang="en-US" dirty="0" smtClean="0"/>
              <a:t>- lesions identified by MRI poorly correlated with symptom progression</a:t>
            </a:r>
          </a:p>
          <a:p>
            <a:r>
              <a:rPr lang="en-US" dirty="0"/>
              <a:t>	</a:t>
            </a:r>
            <a:r>
              <a:rPr lang="en-US" dirty="0" smtClean="0"/>
              <a:t>- Some studies even question value of treating MS with front line drugs 	due to statistically insignificant difference in symptom progression over 5 	years.</a:t>
            </a:r>
          </a:p>
          <a:p>
            <a:r>
              <a:rPr lang="en-US" dirty="0"/>
              <a:t>	</a:t>
            </a:r>
            <a:r>
              <a:rPr lang="en-US" dirty="0" smtClean="0"/>
              <a:t>- Asked my Neuro who said MS is active on a level not measured by the 	MRI, and overtime patients not treating will see more symptoms.</a:t>
            </a:r>
          </a:p>
          <a:p>
            <a:r>
              <a:rPr lang="en-US" dirty="0"/>
              <a:t>	</a:t>
            </a:r>
            <a:r>
              <a:rPr lang="en-US" dirty="0" smtClean="0"/>
              <a:t>- Remind me what we are measuring to approve or not approve?</a:t>
            </a:r>
          </a:p>
          <a:p>
            <a:endParaRPr lang="en-US" dirty="0" smtClean="0"/>
          </a:p>
          <a:p>
            <a:r>
              <a:rPr lang="en-US" dirty="0" smtClean="0"/>
              <a:t>Relative Risks:</a:t>
            </a:r>
          </a:p>
          <a:p>
            <a:r>
              <a:rPr lang="en-US" dirty="0"/>
              <a:t>	</a:t>
            </a:r>
            <a:r>
              <a:rPr lang="en-US" dirty="0" smtClean="0"/>
              <a:t>- There is a risk involved in the choice not to treat.</a:t>
            </a:r>
          </a:p>
          <a:p>
            <a:r>
              <a:rPr lang="en-US" dirty="0"/>
              <a:t>	</a:t>
            </a:r>
            <a:r>
              <a:rPr lang="en-US" dirty="0" smtClean="0"/>
              <a:t>- 3 flares in a year on Gabapentin, losing swallow</a:t>
            </a:r>
          </a:p>
          <a:p>
            <a:endParaRPr lang="en-US" dirty="0"/>
          </a:p>
          <a:p>
            <a:r>
              <a:rPr lang="en-US" dirty="0" smtClean="0"/>
              <a:t>Tracking:</a:t>
            </a:r>
          </a:p>
          <a:p>
            <a:r>
              <a:rPr lang="en-US" dirty="0"/>
              <a:t>	</a:t>
            </a:r>
            <a:r>
              <a:rPr lang="en-US" dirty="0" smtClean="0"/>
              <a:t>-what are we testing and will it impact treatment plan.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E93C-3F32-4DF8-B7E3-973B64BF09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6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6599238" y="6403975"/>
            <a:ext cx="24558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© 2014 American Board of Internal Medicine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All rights reserved.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48313" y="1023938"/>
            <a:ext cx="2587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" smtClean="0">
                <a:solidFill>
                  <a:srgbClr val="FFFFFF"/>
                </a:solidFill>
              </a:rPr>
              <a:t>®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2788"/>
            <a:ext cx="7772400" cy="175577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67900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9B682-6ADC-45F7-A3C1-3CE87E614C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43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8FF0A-C2CF-4004-B08C-BFCAAAC0A5B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636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5838"/>
            <a:ext cx="4038600" cy="5411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5838"/>
            <a:ext cx="4038600" cy="5411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FF65B-A8C6-4398-BC5F-D2AE163587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60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42FF-E703-468D-8573-56BA3B5136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82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4C615-3ED2-4C64-A17B-C2347CAB9A1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9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73BDA-4AA3-41FB-A19F-E1189640B2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65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8A29F-B90A-45C6-949E-435903EC429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5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DB17-3824-4663-9752-59013A3540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07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5DA1-6E6E-4410-AF6E-2FF4EE045B4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21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00025"/>
            <a:ext cx="2284412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00025"/>
            <a:ext cx="6704013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ABA29-51E4-463E-908A-188335F893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52DEE85-6406-490D-8137-55D0443135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F1EED00-42F0-4A88-9E65-8C0639FF91A4}" type="datetimeFigureOut">
              <a:rPr lang="en-US" smtClean="0"/>
              <a:t>10/8/2015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00025"/>
            <a:ext cx="91408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5838"/>
            <a:ext cx="8229600" cy="541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163513" y="6323013"/>
            <a:ext cx="6016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B05707-6ECF-4F8A-8A88-EB588B0BC01E}" type="slidenum">
              <a:rPr lang="en-US" altLang="en-US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39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helifewelllived@gmail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Numbers and Risk: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 Patient’s Perspective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By Geoffrey Hill</a:t>
            </a:r>
          </a:p>
          <a:p>
            <a:r>
              <a:rPr lang="en-US" dirty="0" smtClean="0"/>
              <a:t>Thelifewelllived.net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7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Measure?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measure success or failure?</a:t>
            </a:r>
          </a:p>
          <a:p>
            <a:r>
              <a:rPr lang="en-US" dirty="0" smtClean="0"/>
              <a:t>Symptoms, change in symptoms, death?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7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Systems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between Complicated Systems and Complex Systems</a:t>
            </a:r>
          </a:p>
          <a:p>
            <a:r>
              <a:rPr lang="en-US" dirty="0" smtClean="0"/>
              <a:t>Properties of a Complex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9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Decides? </a:t>
            </a:r>
            <a:br>
              <a:rPr lang="en-US" dirty="0" smtClean="0"/>
            </a:br>
            <a:r>
              <a:rPr lang="en-US" dirty="0" smtClean="0"/>
              <a:t>Who Should?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FDA </a:t>
            </a:r>
          </a:p>
          <a:p>
            <a:r>
              <a:rPr lang="en-US" dirty="0" smtClean="0"/>
              <a:t>Doctors</a:t>
            </a:r>
          </a:p>
          <a:p>
            <a:r>
              <a:rPr lang="en-US" dirty="0" smtClean="0"/>
              <a:t>Insurance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Patients decide only when empowered by the systems to which they belong.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2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Geoffrey Hill</a:t>
            </a:r>
          </a:p>
          <a:p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thelifewelllived@gmail.com</a:t>
            </a:r>
            <a:endParaRPr lang="en-US" dirty="0" smtClean="0"/>
          </a:p>
          <a:p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Web Page: Thelifewelllived.net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8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of </a:t>
            </a:r>
            <a:r>
              <a:rPr lang="en-US" dirty="0"/>
              <a:t>T</a:t>
            </a:r>
            <a:r>
              <a:rPr lang="en-US" dirty="0" smtClean="0"/>
              <a:t>hree Special Needs Children</a:t>
            </a:r>
          </a:p>
          <a:p>
            <a:r>
              <a:rPr lang="en-US" dirty="0" smtClean="0"/>
              <a:t>Project Manager for the Census Bureau</a:t>
            </a:r>
          </a:p>
          <a:p>
            <a:r>
              <a:rPr lang="en-US" dirty="0" smtClean="0"/>
              <a:t>Multiple Sclerosis Patient taking Tysabri </a:t>
            </a:r>
          </a:p>
          <a:p>
            <a:r>
              <a:rPr lang="en-US" dirty="0" smtClean="0"/>
              <a:t>Self Confessed Geek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0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825500"/>
            <a:ext cx="8237537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98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decide what treatment to pursue?</a:t>
            </a:r>
            <a:endParaRPr lang="en-US" dirty="0"/>
          </a:p>
          <a:p>
            <a:pPr lvl="1"/>
            <a:r>
              <a:rPr lang="en-US" dirty="0" smtClean="0"/>
              <a:t>Doctor’s recommendation</a:t>
            </a:r>
          </a:p>
          <a:p>
            <a:pPr lvl="1"/>
            <a:r>
              <a:rPr lang="en-US" dirty="0" smtClean="0"/>
              <a:t>Friend’s &amp; family experience</a:t>
            </a:r>
          </a:p>
          <a:p>
            <a:pPr lvl="1"/>
            <a:r>
              <a:rPr lang="en-US" dirty="0" smtClean="0"/>
              <a:t>Play the odds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7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Numbers: </a:t>
            </a:r>
            <a:br>
              <a:rPr lang="en-US" dirty="0" smtClean="0"/>
            </a:br>
            <a:r>
              <a:rPr lang="en-US" dirty="0" smtClean="0"/>
              <a:t>A Brief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What is the midpoint between 1 and 9?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Most people I asked at my work said 4.5 but should have said 	5.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 People from cultures where they are not taught to count 	mostly say 3.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Why?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7662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we do not count sequentially.</a:t>
            </a:r>
          </a:p>
          <a:p>
            <a:pPr lvl="1"/>
            <a:r>
              <a:rPr lang="en-US" dirty="0" smtClean="0"/>
              <a:t>Difference between 1 and 2 is not the same as difference between 9 and 8.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Perception of difference is based on logarithms.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02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Do Not Understand Big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further we get from 10 or 100, the less we understand.</a:t>
            </a:r>
          </a:p>
          <a:p>
            <a:r>
              <a:rPr lang="en-US" dirty="0" smtClean="0"/>
              <a:t>How big is the United States’ GDP? 16.4 trillion dollars or 17.4 trillion dollars or 17,400 billion dollars?</a:t>
            </a:r>
          </a:p>
          <a:p>
            <a:r>
              <a:rPr lang="en-US" dirty="0" smtClean="0"/>
              <a:t>When we talk about taking in 10k Syrian refugees how big an impact on the problem will our huge sacrifice have on the problem?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2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Fake 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p</a:t>
            </a:r>
            <a:r>
              <a:rPr lang="en-US" dirty="0" smtClean="0"/>
              <a:t>ercent change.</a:t>
            </a:r>
          </a:p>
          <a:p>
            <a:r>
              <a:rPr lang="en-US" dirty="0" smtClean="0"/>
              <a:t>Compare one large number to another one.</a:t>
            </a:r>
          </a:p>
          <a:p>
            <a:pPr lvl="1"/>
            <a:r>
              <a:rPr lang="en-US" dirty="0" smtClean="0"/>
              <a:t>This is how I justified the risk of Tysabri when I compared the mortality rate on </a:t>
            </a:r>
            <a:r>
              <a:rPr lang="en-US" dirty="0"/>
              <a:t>T</a:t>
            </a:r>
            <a:r>
              <a:rPr lang="en-US" dirty="0" smtClean="0"/>
              <a:t>ysabri to Chemo.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8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Measures and What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“Negative Outcomes” </a:t>
            </a:r>
          </a:p>
          <a:p>
            <a:pPr lvl="1"/>
            <a:r>
              <a:rPr lang="en-US" dirty="0" smtClean="0"/>
              <a:t>Is the meaning the same for patients and doctors?</a:t>
            </a:r>
          </a:p>
          <a:p>
            <a:pPr lvl="1"/>
            <a:r>
              <a:rPr lang="en-US" dirty="0" smtClean="0"/>
              <a:t>Are all negative outcomes equal?</a:t>
            </a:r>
          </a:p>
          <a:p>
            <a:r>
              <a:rPr lang="en-US" dirty="0" smtClean="0"/>
              <a:t>Relative Risks</a:t>
            </a:r>
          </a:p>
          <a:p>
            <a:pPr lvl="1"/>
            <a:r>
              <a:rPr lang="en-US" dirty="0" smtClean="0"/>
              <a:t>What are the risks for the alternatives?</a:t>
            </a:r>
          </a:p>
          <a:p>
            <a:pPr lvl="1"/>
            <a:r>
              <a:rPr lang="en-US" dirty="0" smtClean="0"/>
              <a:t>Not all risks are negative.</a:t>
            </a:r>
            <a:endParaRPr lang="en-US" dirty="0"/>
          </a:p>
          <a:p>
            <a:r>
              <a:rPr lang="en-US" dirty="0" smtClean="0"/>
              <a:t>Tracking Risks and Outcomes</a:t>
            </a:r>
          </a:p>
          <a:p>
            <a:pPr lvl="1"/>
            <a:r>
              <a:rPr lang="en-US" dirty="0" smtClean="0"/>
              <a:t>My titer count blood tests give information on risk level.</a:t>
            </a:r>
          </a:p>
          <a:p>
            <a:pPr lvl="1"/>
            <a:r>
              <a:rPr lang="en-US" dirty="0" smtClean="0"/>
              <a:t>Timing of predictive numbers lags my experience.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6374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BIM_template">
  <a:themeElements>
    <a:clrScheme name="ABIM_template 13">
      <a:dk1>
        <a:srgbClr val="000000"/>
      </a:dk1>
      <a:lt1>
        <a:srgbClr val="FFFFFF"/>
      </a:lt1>
      <a:dk2>
        <a:srgbClr val="005298"/>
      </a:dk2>
      <a:lt2>
        <a:srgbClr val="B2B2B2"/>
      </a:lt2>
      <a:accent1>
        <a:srgbClr val="005298"/>
      </a:accent1>
      <a:accent2>
        <a:srgbClr val="CE7B00"/>
      </a:accent2>
      <a:accent3>
        <a:srgbClr val="FFFFFF"/>
      </a:accent3>
      <a:accent4>
        <a:srgbClr val="000000"/>
      </a:accent4>
      <a:accent5>
        <a:srgbClr val="AAB3CA"/>
      </a:accent5>
      <a:accent6>
        <a:srgbClr val="BA6F00"/>
      </a:accent6>
      <a:hlink>
        <a:srgbClr val="0099CC"/>
      </a:hlink>
      <a:folHlink>
        <a:srgbClr val="94ABD1"/>
      </a:folHlink>
    </a:clrScheme>
    <a:fontScheme name="ABIM_template">
      <a:majorFont>
        <a:latin typeface="Georgi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IM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M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M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M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M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M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M_template 13">
        <a:dk1>
          <a:srgbClr val="000000"/>
        </a:dk1>
        <a:lt1>
          <a:srgbClr val="FFFFFF"/>
        </a:lt1>
        <a:dk2>
          <a:srgbClr val="005298"/>
        </a:dk2>
        <a:lt2>
          <a:srgbClr val="B2B2B2"/>
        </a:lt2>
        <a:accent1>
          <a:srgbClr val="005298"/>
        </a:accent1>
        <a:accent2>
          <a:srgbClr val="CE7B00"/>
        </a:accent2>
        <a:accent3>
          <a:srgbClr val="FFFFFF"/>
        </a:accent3>
        <a:accent4>
          <a:srgbClr val="000000"/>
        </a:accent4>
        <a:accent5>
          <a:srgbClr val="AAB3CA"/>
        </a:accent5>
        <a:accent6>
          <a:srgbClr val="BA6F00"/>
        </a:accent6>
        <a:hlink>
          <a:srgbClr val="0099CC"/>
        </a:hlink>
        <a:folHlink>
          <a:srgbClr val="94AB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193</TotalTime>
  <Words>532</Words>
  <Application>Microsoft Office PowerPoint</Application>
  <PresentationFormat>On-screen Show (4:3)</PresentationFormat>
  <Paragraphs>164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Adjacency</vt:lpstr>
      <vt:lpstr>ABIM_template</vt:lpstr>
      <vt:lpstr>Numbers and Risk: A Patient’s Perspective </vt:lpstr>
      <vt:lpstr>Who Am I?</vt:lpstr>
      <vt:lpstr>PowerPoint Presentation</vt:lpstr>
      <vt:lpstr>Numbers</vt:lpstr>
      <vt:lpstr>Understanding Numbers:  A Brief Exercise</vt:lpstr>
      <vt:lpstr>Logarithms </vt:lpstr>
      <vt:lpstr>We Do Not Understand Big Numbers</vt:lpstr>
      <vt:lpstr>How To Fake It </vt:lpstr>
      <vt:lpstr>What Measures and What Matters</vt:lpstr>
      <vt:lpstr>What Measure?</vt:lpstr>
      <vt:lpstr>Complex Systems Theory</vt:lpstr>
      <vt:lpstr>Who Decides?  Who Should?</vt:lpstr>
      <vt:lpstr>Contact Information</vt:lpstr>
    </vt:vector>
  </TitlesOfParts>
  <Company>U.S. 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and Risk A Patient’s Perspective</dc:title>
  <dc:creator>Geoffrey S Hill</dc:creator>
  <cp:lastModifiedBy>Geoffrey S Hill</cp:lastModifiedBy>
  <cp:revision>7</cp:revision>
  <cp:lastPrinted>2015-10-02T20:23:52Z</cp:lastPrinted>
  <dcterms:created xsi:type="dcterms:W3CDTF">2015-10-01T18:16:47Z</dcterms:created>
  <dcterms:modified xsi:type="dcterms:W3CDTF">2015-10-08T15:43:11Z</dcterms:modified>
</cp:coreProperties>
</file>